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6" d="100"/>
          <a:sy n="76" d="100"/>
        </p:scale>
        <p:origin x="2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34769C-9F2B-41FA-9E77-96B69A16150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9294E0A-F7A4-4297-89C1-69BF77CCD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094D80E-11E6-4EC0-AE7D-4AE71429AC02}"/>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AFD7C97A-989A-4742-9F6F-444B9C3283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564AD64-CC99-4E61-B32B-978AE4F4A076}"/>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24469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0D553-8E9E-4E91-89DB-86F3FB38409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D6AE0D5-0382-47EC-B6EF-B96DC85F6DC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BFF7F0B-190A-410D-8DA0-091CE6945687}"/>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A911268B-EEEB-482F-AF5C-56C6B65EFA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3F958F-F9EF-4868-9BEE-D16493ABDC9A}"/>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8198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6FFC235-926A-47DD-B8AE-E74D2AC0A0A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B69C302-714C-4FC6-99A3-BE85CDAD0AD8}"/>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A7FC54-81B1-4BB8-BB4C-BAD5886855F5}"/>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8B2CB4A5-0F81-4995-AB14-CE8562698AA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1F2F50-1353-4DF5-92AA-A2997D316ED4}"/>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418287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189BF7-B6BD-404B-9225-6865DAEEDF9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7A5C5FE-1F19-47CB-A2FE-2BA49F758C7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42D2DD1-75A7-4C4E-93CB-B594063D5A35}"/>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EFC4DE8D-7EE8-4BE7-9CB4-66A7B8DB0B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767FC7-A6CA-438E-9512-9856EA23ABC2}"/>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90401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FCDD0-A62B-4B0A-9018-DC8108B63CF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42A3316-24B8-4688-8C88-CD7919365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F1D6A6F7-08B6-4EFC-B31E-A8245C1275D6}"/>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4D453F2E-84E6-41D3-8358-882813ADF7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6F0622-9C40-464E-931E-1BFD6C5679A6}"/>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416632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43C7C-838A-4145-B3D3-0C01BED6EA2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A9DAE53-A729-430F-969A-74C7BDDB8557}"/>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6D41C10-E458-427D-A787-E4AC28AD92C9}"/>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BFD4DA8-8B2A-46EE-A185-1AEA34C1EF99}"/>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6" name="Tijdelijke aanduiding voor voettekst 5">
            <a:extLst>
              <a:ext uri="{FF2B5EF4-FFF2-40B4-BE49-F238E27FC236}">
                <a16:creationId xmlns:a16="http://schemas.microsoft.com/office/drawing/2014/main" id="{7CCB3E6D-D3C3-4123-A314-5FDB2E6D8AC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B3BA61A-3890-476B-9E97-3C643B1A3068}"/>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270626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E8756-DBC2-487C-95C9-ACB0B5EE751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9AEBA29-1431-4D6C-B08F-FAB43779EC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F131A9DE-45F0-4AB1-AB15-D210618E5328}"/>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DF30291-9334-482A-852C-CB177BBE2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C1AF6136-FAAD-409A-9A97-EB489ED029A9}"/>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486C78B-0BD2-4470-B629-80A114110BB0}"/>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8" name="Tijdelijke aanduiding voor voettekst 7">
            <a:extLst>
              <a:ext uri="{FF2B5EF4-FFF2-40B4-BE49-F238E27FC236}">
                <a16:creationId xmlns:a16="http://schemas.microsoft.com/office/drawing/2014/main" id="{905415BB-09D5-4872-B0F5-A46F53D586B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AE14190-5232-475F-9B2B-A02D932B1E4C}"/>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245403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9C1E0-43AB-4C55-8276-AC65ECFF385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AF6FA1D-745D-49DB-BC59-F82E62F8370B}"/>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4" name="Tijdelijke aanduiding voor voettekst 3">
            <a:extLst>
              <a:ext uri="{FF2B5EF4-FFF2-40B4-BE49-F238E27FC236}">
                <a16:creationId xmlns:a16="http://schemas.microsoft.com/office/drawing/2014/main" id="{4BAD5653-09E7-4F93-8979-4633B81D0CE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3447E8B-BCE0-41C1-BBA7-A8102188769B}"/>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130804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72C2FF0-BFEB-48D0-A908-1D1F7F3D535E}"/>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3" name="Tijdelijke aanduiding voor voettekst 2">
            <a:extLst>
              <a:ext uri="{FF2B5EF4-FFF2-40B4-BE49-F238E27FC236}">
                <a16:creationId xmlns:a16="http://schemas.microsoft.com/office/drawing/2014/main" id="{225EB37F-8701-4543-81A6-E4980C9037B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D8D44BD-8221-44AC-8C03-69317DDE5B11}"/>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362390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9CD6F-B82F-47ED-B5F5-26360CA119D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E0466B8-9E1E-42CC-9323-8315CF201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F0A4DAD-F976-4F49-90E3-78B69DA66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AA5DBBD-85AB-4F46-AF02-B6EA14B56E83}"/>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6" name="Tijdelijke aanduiding voor voettekst 5">
            <a:extLst>
              <a:ext uri="{FF2B5EF4-FFF2-40B4-BE49-F238E27FC236}">
                <a16:creationId xmlns:a16="http://schemas.microsoft.com/office/drawing/2014/main" id="{1D0979B3-5A82-4A39-956C-7492C706DE0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4B62303-5001-4320-BCC1-BABAC0DEFFA1}"/>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348257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7EE25-15F6-4D02-AE29-8B80D0602D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01A472E-3414-4F6B-B619-E6570B190E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1198918-60AB-4569-A6FE-A47FA7405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3C9E74A-6DE1-4CC4-A3AD-AD12FFBF63FF}"/>
              </a:ext>
            </a:extLst>
          </p:cNvPr>
          <p:cNvSpPr>
            <a:spLocks noGrp="1"/>
          </p:cNvSpPr>
          <p:nvPr>
            <p:ph type="dt" sz="half" idx="10"/>
          </p:nvPr>
        </p:nvSpPr>
        <p:spPr/>
        <p:txBody>
          <a:bodyPr/>
          <a:lstStyle/>
          <a:p>
            <a:fld id="{1769E6FF-885E-4FA2-96E8-6DD91CBF9100}" type="datetimeFigureOut">
              <a:rPr lang="nl-NL" smtClean="0"/>
              <a:t>5-1-2018</a:t>
            </a:fld>
            <a:endParaRPr lang="nl-NL"/>
          </a:p>
        </p:txBody>
      </p:sp>
      <p:sp>
        <p:nvSpPr>
          <p:cNvPr id="6" name="Tijdelijke aanduiding voor voettekst 5">
            <a:extLst>
              <a:ext uri="{FF2B5EF4-FFF2-40B4-BE49-F238E27FC236}">
                <a16:creationId xmlns:a16="http://schemas.microsoft.com/office/drawing/2014/main" id="{3ACB4616-C1A1-44D5-9885-A5FC894A81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8017E73-C8BB-4F7B-B67F-A3C31E4F05C8}"/>
              </a:ext>
            </a:extLst>
          </p:cNvPr>
          <p:cNvSpPr>
            <a:spLocks noGrp="1"/>
          </p:cNvSpPr>
          <p:nvPr>
            <p:ph type="sldNum" sz="quarter" idx="12"/>
          </p:nvPr>
        </p:nvSpPr>
        <p:spPr/>
        <p:txBody>
          <a:bodyPr/>
          <a:lstStyle/>
          <a:p>
            <a:fld id="{C0F0601A-0B3A-4C52-9243-A1A267B4397F}" type="slidenum">
              <a:rPr lang="nl-NL" smtClean="0"/>
              <a:t>‹nr.›</a:t>
            </a:fld>
            <a:endParaRPr lang="nl-NL"/>
          </a:p>
        </p:txBody>
      </p:sp>
    </p:spTree>
    <p:extLst>
      <p:ext uri="{BB962C8B-B14F-4D97-AF65-F5344CB8AC3E}">
        <p14:creationId xmlns:p14="http://schemas.microsoft.com/office/powerpoint/2010/main" val="274627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B261CC4-4962-4ADE-A177-C3E4C6261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4BA097C-9E7A-4E47-96AA-8BF6E3D262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87327B0-A82A-44A3-AE8E-A14566848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9E6FF-885E-4FA2-96E8-6DD91CBF9100}" type="datetimeFigureOut">
              <a:rPr lang="nl-NL" smtClean="0"/>
              <a:t>5-1-2018</a:t>
            </a:fld>
            <a:endParaRPr lang="nl-NL"/>
          </a:p>
        </p:txBody>
      </p:sp>
      <p:sp>
        <p:nvSpPr>
          <p:cNvPr id="5" name="Tijdelijke aanduiding voor voettekst 4">
            <a:extLst>
              <a:ext uri="{FF2B5EF4-FFF2-40B4-BE49-F238E27FC236}">
                <a16:creationId xmlns:a16="http://schemas.microsoft.com/office/drawing/2014/main" id="{74A14C4C-D16E-41F9-AB83-E9EEA912E8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D1C4BE1-ED1D-423D-A4B0-04CFDF440A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0601A-0B3A-4C52-9243-A1A267B4397F}" type="slidenum">
              <a:rPr lang="nl-NL" smtClean="0"/>
              <a:t>‹nr.›</a:t>
            </a:fld>
            <a:endParaRPr lang="nl-NL"/>
          </a:p>
        </p:txBody>
      </p:sp>
    </p:spTree>
    <p:extLst>
      <p:ext uri="{BB962C8B-B14F-4D97-AF65-F5344CB8AC3E}">
        <p14:creationId xmlns:p14="http://schemas.microsoft.com/office/powerpoint/2010/main" val="3770147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OpKoSGv0I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02807-2CF1-45C2-A587-BDF9E67E9920}"/>
              </a:ext>
            </a:extLst>
          </p:cNvPr>
          <p:cNvSpPr>
            <a:spLocks noGrp="1"/>
          </p:cNvSpPr>
          <p:nvPr>
            <p:ph type="ctrTitle"/>
          </p:nvPr>
        </p:nvSpPr>
        <p:spPr/>
        <p:txBody>
          <a:bodyPr>
            <a:normAutofit fontScale="90000"/>
          </a:bodyPr>
          <a:lstStyle/>
          <a:p>
            <a:r>
              <a:rPr lang="nl-NL" dirty="0"/>
              <a:t>Herhaling bouw en werking van de luchtwegen.</a:t>
            </a:r>
            <a:br>
              <a:rPr lang="nl-NL" dirty="0"/>
            </a:br>
            <a:endParaRPr lang="nl-NL" dirty="0"/>
          </a:p>
        </p:txBody>
      </p:sp>
      <p:sp>
        <p:nvSpPr>
          <p:cNvPr id="3" name="Ondertitel 2">
            <a:extLst>
              <a:ext uri="{FF2B5EF4-FFF2-40B4-BE49-F238E27FC236}">
                <a16:creationId xmlns:a16="http://schemas.microsoft.com/office/drawing/2014/main" id="{ED0AB832-ED6D-49DE-94CD-1DEFFAFDFDDB}"/>
              </a:ext>
            </a:extLst>
          </p:cNvPr>
          <p:cNvSpPr>
            <a:spLocks noGrp="1"/>
          </p:cNvSpPr>
          <p:nvPr>
            <p:ph type="subTitle" idx="1"/>
          </p:nvPr>
        </p:nvSpPr>
        <p:spPr/>
        <p:txBody>
          <a:bodyPr/>
          <a:lstStyle/>
          <a:p>
            <a:r>
              <a:rPr lang="nl-NL" dirty="0">
                <a:hlinkClick r:id="rId2"/>
              </a:rPr>
              <a:t>https://www.youtube.com/watch?v=-OpKoSGv0IM</a:t>
            </a:r>
            <a:endParaRPr lang="nl-NL" dirty="0"/>
          </a:p>
        </p:txBody>
      </p:sp>
    </p:spTree>
    <p:extLst>
      <p:ext uri="{BB962C8B-B14F-4D97-AF65-F5344CB8AC3E}">
        <p14:creationId xmlns:p14="http://schemas.microsoft.com/office/powerpoint/2010/main" val="142896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663554-92C1-43F6-82FC-48E3F89B9FA0}"/>
              </a:ext>
            </a:extLst>
          </p:cNvPr>
          <p:cNvSpPr>
            <a:spLocks noGrp="1"/>
          </p:cNvSpPr>
          <p:nvPr>
            <p:ph type="title"/>
          </p:nvPr>
        </p:nvSpPr>
        <p:spPr>
          <a:xfrm>
            <a:off x="838200" y="365125"/>
            <a:ext cx="10515600" cy="5946775"/>
          </a:xfrm>
        </p:spPr>
        <p:txBody>
          <a:bodyPr>
            <a:normAutofit/>
          </a:bodyPr>
          <a:lstStyle/>
          <a:p>
            <a:r>
              <a:rPr lang="nl-NL" sz="2400" dirty="0"/>
              <a:t>2 soorten ademhaling : </a:t>
            </a:r>
            <a:r>
              <a:rPr lang="nl-NL" sz="3200" dirty="0"/>
              <a:t>borstademhaling </a:t>
            </a:r>
            <a:r>
              <a:rPr lang="nl-NL" sz="2400" dirty="0"/>
              <a:t>en </a:t>
            </a:r>
            <a:r>
              <a:rPr lang="nl-NL" sz="3200" dirty="0"/>
              <a:t>buikademhaling</a:t>
            </a:r>
            <a:br>
              <a:rPr lang="nl-NL" sz="3200" dirty="0"/>
            </a:br>
            <a:br>
              <a:rPr lang="nl-NL" sz="3200" dirty="0"/>
            </a:br>
            <a:r>
              <a:rPr lang="nl-NL" sz="2400" dirty="0"/>
              <a:t>normaal ademritme : </a:t>
            </a:r>
            <a:r>
              <a:rPr lang="nl-NL" sz="3200" dirty="0"/>
              <a:t>16 keer per minuut.</a:t>
            </a:r>
            <a:br>
              <a:rPr lang="nl-NL" sz="3200" dirty="0"/>
            </a:br>
            <a:br>
              <a:rPr lang="nl-NL" sz="3200" dirty="0"/>
            </a:br>
            <a:r>
              <a:rPr lang="nl-NL" sz="2400" dirty="0"/>
              <a:t>Ademhaling kan onderbroken worden door </a:t>
            </a:r>
            <a:r>
              <a:rPr lang="nl-NL" sz="3200" dirty="0"/>
              <a:t>: Slikreflex, hoestreflex, niesreflex, braakreflex, zuchten, hikken, geeuwen of gapen.</a:t>
            </a:r>
            <a:br>
              <a:rPr lang="nl-NL" sz="3200" dirty="0"/>
            </a:br>
            <a:br>
              <a:rPr lang="nl-NL" sz="3200" dirty="0"/>
            </a:br>
            <a:r>
              <a:rPr lang="nl-NL" sz="2400" dirty="0"/>
              <a:t>Maximale longinhoud volwassen persoon : </a:t>
            </a:r>
            <a:r>
              <a:rPr lang="nl-NL" sz="3200" dirty="0"/>
              <a:t>6 liter.</a:t>
            </a:r>
            <a:endParaRPr lang="nl-NL" sz="2400" dirty="0"/>
          </a:p>
        </p:txBody>
      </p:sp>
    </p:spTree>
    <p:extLst>
      <p:ext uri="{BB962C8B-B14F-4D97-AF65-F5344CB8AC3E}">
        <p14:creationId xmlns:p14="http://schemas.microsoft.com/office/powerpoint/2010/main" val="174251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51D00AC-808A-4B1B-8786-395EBFE409C5}"/>
              </a:ext>
            </a:extLst>
          </p:cNvPr>
          <p:cNvSpPr>
            <a:spLocks noGrp="1"/>
          </p:cNvSpPr>
          <p:nvPr>
            <p:ph type="title"/>
          </p:nvPr>
        </p:nvSpPr>
        <p:spPr>
          <a:xfrm>
            <a:off x="838200" y="365125"/>
            <a:ext cx="10515600" cy="5883275"/>
          </a:xfrm>
        </p:spPr>
        <p:txBody>
          <a:bodyPr/>
          <a:lstStyle/>
          <a:p>
            <a:r>
              <a:rPr lang="nl-NL" dirty="0"/>
              <a:t>De ademhalingsweg gaat via:</a:t>
            </a:r>
            <a:br>
              <a:rPr lang="nl-NL" dirty="0"/>
            </a:br>
            <a:br>
              <a:rPr lang="nl-NL" dirty="0"/>
            </a:br>
            <a:r>
              <a:rPr lang="nl-NL" dirty="0"/>
              <a:t>1 neusholte (of mondholte)</a:t>
            </a:r>
            <a:br>
              <a:rPr lang="nl-NL" dirty="0"/>
            </a:br>
            <a:r>
              <a:rPr lang="nl-NL" dirty="0"/>
              <a:t>2 keelholte</a:t>
            </a:r>
            <a:br>
              <a:rPr lang="nl-NL" dirty="0"/>
            </a:br>
            <a:r>
              <a:rPr lang="nl-NL" dirty="0"/>
              <a:t>3 strottenhoofd</a:t>
            </a:r>
            <a:br>
              <a:rPr lang="nl-NL" dirty="0"/>
            </a:br>
            <a:r>
              <a:rPr lang="nl-NL" dirty="0"/>
              <a:t>4 luchtpijp</a:t>
            </a:r>
            <a:br>
              <a:rPr lang="nl-NL" dirty="0"/>
            </a:br>
            <a:r>
              <a:rPr lang="nl-NL" dirty="0"/>
              <a:t>5 longen</a:t>
            </a:r>
            <a:br>
              <a:rPr lang="nl-NL" dirty="0"/>
            </a:br>
            <a:endParaRPr lang="nl-NL" dirty="0"/>
          </a:p>
        </p:txBody>
      </p:sp>
    </p:spTree>
    <p:extLst>
      <p:ext uri="{BB962C8B-B14F-4D97-AF65-F5344CB8AC3E}">
        <p14:creationId xmlns:p14="http://schemas.microsoft.com/office/powerpoint/2010/main" val="104934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92215-2D46-452D-847C-477A764852A3}"/>
              </a:ext>
            </a:extLst>
          </p:cNvPr>
          <p:cNvSpPr>
            <a:spLocks noGrp="1"/>
          </p:cNvSpPr>
          <p:nvPr>
            <p:ph type="title"/>
          </p:nvPr>
        </p:nvSpPr>
        <p:spPr>
          <a:xfrm>
            <a:off x="707352" y="10933"/>
            <a:ext cx="5210848" cy="6440667"/>
          </a:xfrm>
        </p:spPr>
        <p:txBody>
          <a:bodyPr>
            <a:normAutofit/>
          </a:bodyPr>
          <a:lstStyle/>
          <a:p>
            <a:r>
              <a:rPr lang="nl-NL" sz="2400" dirty="0"/>
              <a:t>Voorste uitwendige neusopeningen = </a:t>
            </a:r>
            <a:r>
              <a:rPr lang="nl-NL" sz="3200" dirty="0"/>
              <a:t>neusgaten</a:t>
            </a:r>
            <a:br>
              <a:rPr lang="nl-NL" sz="3200" dirty="0"/>
            </a:br>
            <a:br>
              <a:rPr lang="nl-NL" sz="3200" dirty="0"/>
            </a:br>
            <a:r>
              <a:rPr lang="nl-NL" sz="2400" dirty="0"/>
              <a:t>neusholte wordt verdeeld door:</a:t>
            </a:r>
            <a:br>
              <a:rPr lang="nl-NL" sz="2400" dirty="0"/>
            </a:br>
            <a:r>
              <a:rPr lang="nl-NL" sz="3200" dirty="0"/>
              <a:t>neustussenschot</a:t>
            </a:r>
            <a:br>
              <a:rPr lang="nl-NL" sz="3200" dirty="0"/>
            </a:br>
            <a:br>
              <a:rPr lang="nl-NL" sz="3200" dirty="0"/>
            </a:br>
            <a:r>
              <a:rPr lang="nl-NL" sz="2400" dirty="0"/>
              <a:t>beweeglijke buitenkant neus=</a:t>
            </a:r>
            <a:br>
              <a:rPr lang="nl-NL" sz="2400" dirty="0"/>
            </a:br>
            <a:r>
              <a:rPr lang="nl-NL" sz="3200" dirty="0"/>
              <a:t>neusvleugels</a:t>
            </a:r>
            <a:br>
              <a:rPr lang="nl-NL" sz="3200" dirty="0"/>
            </a:br>
            <a:br>
              <a:rPr lang="nl-NL" sz="3200" dirty="0"/>
            </a:br>
            <a:r>
              <a:rPr lang="nl-NL" sz="2400" dirty="0"/>
              <a:t>ruimte boven bovenste neusschelp</a:t>
            </a:r>
            <a:br>
              <a:rPr lang="nl-NL" sz="2400" dirty="0"/>
            </a:br>
            <a:r>
              <a:rPr lang="nl-NL" sz="2400" dirty="0"/>
              <a:t>bevat: </a:t>
            </a:r>
            <a:r>
              <a:rPr lang="nl-NL" sz="3200" dirty="0"/>
              <a:t>zintuigcellen waarmee je kunt ruiken</a:t>
            </a:r>
          </a:p>
        </p:txBody>
      </p:sp>
      <p:pic>
        <p:nvPicPr>
          <p:cNvPr id="1026" name="Picture 2" descr="Gerelateerde afbeelding">
            <a:extLst>
              <a:ext uri="{FF2B5EF4-FFF2-40B4-BE49-F238E27FC236}">
                <a16:creationId xmlns:a16="http://schemas.microsoft.com/office/drawing/2014/main" id="{17126ED9-33BF-4BC3-B3B5-E57A589389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813" y="985658"/>
            <a:ext cx="6495135" cy="5089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3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5704D5-A6DF-4E92-879B-9463C1ED3A56}"/>
              </a:ext>
            </a:extLst>
          </p:cNvPr>
          <p:cNvSpPr>
            <a:spLocks noGrp="1"/>
          </p:cNvSpPr>
          <p:nvPr>
            <p:ph type="title"/>
          </p:nvPr>
        </p:nvSpPr>
        <p:spPr>
          <a:xfrm>
            <a:off x="838200" y="203201"/>
            <a:ext cx="10769600" cy="6400800"/>
          </a:xfrm>
        </p:spPr>
        <p:txBody>
          <a:bodyPr>
            <a:normAutofit fontScale="90000"/>
          </a:bodyPr>
          <a:lstStyle/>
          <a:p>
            <a:r>
              <a:rPr lang="nl-NL" sz="2700" dirty="0"/>
              <a:t>Holtes in de botten bv in bovenkaak en voorhoofdsbeen </a:t>
            </a:r>
            <a:r>
              <a:rPr lang="nl-NL" sz="2400" dirty="0"/>
              <a:t>= </a:t>
            </a:r>
            <a:r>
              <a:rPr lang="nl-NL" sz="3600" dirty="0"/>
              <a:t>Sinus</a:t>
            </a:r>
            <a:br>
              <a:rPr lang="nl-NL" sz="3200" dirty="0"/>
            </a:br>
            <a:br>
              <a:rPr lang="nl-NL" sz="3200" dirty="0"/>
            </a:br>
            <a:r>
              <a:rPr lang="nl-NL" sz="2700" dirty="0"/>
              <a:t>keelholte =</a:t>
            </a:r>
            <a:r>
              <a:rPr lang="nl-NL" sz="2400" dirty="0"/>
              <a:t> </a:t>
            </a:r>
            <a:r>
              <a:rPr lang="nl-NL" sz="3600" dirty="0"/>
              <a:t>farynx </a:t>
            </a:r>
            <a:r>
              <a:rPr lang="nl-NL" sz="2700" dirty="0"/>
              <a:t>ligt achter de </a:t>
            </a:r>
            <a:r>
              <a:rPr lang="nl-NL" sz="3600" dirty="0"/>
              <a:t>mondholte</a:t>
            </a:r>
            <a:r>
              <a:rPr lang="nl-NL" sz="2400" dirty="0"/>
              <a:t> </a:t>
            </a:r>
            <a:r>
              <a:rPr lang="nl-NL" sz="2700" dirty="0"/>
              <a:t>en onder de </a:t>
            </a:r>
            <a:r>
              <a:rPr lang="nl-NL" sz="3600" dirty="0"/>
              <a:t>neusholte</a:t>
            </a:r>
            <a:br>
              <a:rPr lang="nl-NL" sz="3200" dirty="0"/>
            </a:br>
            <a:br>
              <a:rPr lang="nl-NL" sz="3200" dirty="0"/>
            </a:br>
            <a:r>
              <a:rPr lang="nl-NL" sz="2700" dirty="0"/>
              <a:t>strottenhoofd </a:t>
            </a:r>
            <a:r>
              <a:rPr lang="nl-NL" sz="3600" dirty="0"/>
              <a:t>= larynx </a:t>
            </a:r>
            <a:r>
              <a:rPr lang="nl-NL" sz="2700" dirty="0"/>
              <a:t>ligt in de </a:t>
            </a:r>
            <a:r>
              <a:rPr lang="nl-NL" sz="3600" dirty="0"/>
              <a:t>hals</a:t>
            </a:r>
            <a:r>
              <a:rPr lang="nl-NL" sz="3200" dirty="0"/>
              <a:t> vormt verbinding tussen </a:t>
            </a:r>
            <a:r>
              <a:rPr lang="nl-NL" sz="3600" dirty="0"/>
              <a:t>keelholte </a:t>
            </a:r>
            <a:r>
              <a:rPr lang="nl-NL" sz="2400" dirty="0"/>
              <a:t>en</a:t>
            </a:r>
            <a:br>
              <a:rPr lang="nl-NL" sz="2400" dirty="0"/>
            </a:br>
            <a:r>
              <a:rPr lang="nl-NL" sz="3600" dirty="0"/>
              <a:t>luchtpijp.</a:t>
            </a:r>
            <a:br>
              <a:rPr lang="nl-NL" sz="3200" dirty="0"/>
            </a:br>
            <a:br>
              <a:rPr lang="nl-NL" sz="3200" dirty="0"/>
            </a:br>
            <a:r>
              <a:rPr lang="nl-NL" sz="2700" dirty="0"/>
              <a:t>Soorten kraakbeen strottenhoofd</a:t>
            </a:r>
            <a:r>
              <a:rPr lang="nl-NL" sz="2400" dirty="0"/>
              <a:t>:</a:t>
            </a:r>
            <a:br>
              <a:rPr lang="nl-NL" sz="2400" dirty="0"/>
            </a:br>
            <a:r>
              <a:rPr lang="nl-NL" sz="3600" dirty="0"/>
              <a:t>1 beweeglijk schildkraakbeen</a:t>
            </a:r>
            <a:br>
              <a:rPr lang="nl-NL" sz="3600" dirty="0"/>
            </a:br>
            <a:r>
              <a:rPr lang="nl-NL" sz="3600" dirty="0"/>
              <a:t>2 onbeweeglijk ringkraakbeen</a:t>
            </a:r>
            <a:br>
              <a:rPr lang="nl-NL" sz="3600" dirty="0"/>
            </a:br>
            <a:r>
              <a:rPr lang="nl-NL" sz="3600" dirty="0"/>
              <a:t>3 twee bekerkraakbeentjes</a:t>
            </a:r>
            <a:br>
              <a:rPr lang="nl-NL" sz="3200" dirty="0"/>
            </a:br>
            <a:br>
              <a:rPr lang="nl-NL" sz="3200" dirty="0"/>
            </a:br>
            <a:br>
              <a:rPr lang="nl-NL" sz="3200" dirty="0"/>
            </a:br>
            <a:br>
              <a:rPr lang="nl-NL" sz="3200" dirty="0"/>
            </a:br>
            <a:endParaRPr lang="nl-NL" sz="2400" dirty="0"/>
          </a:p>
        </p:txBody>
      </p:sp>
    </p:spTree>
    <p:extLst>
      <p:ext uri="{BB962C8B-B14F-4D97-AF65-F5344CB8AC3E}">
        <p14:creationId xmlns:p14="http://schemas.microsoft.com/office/powerpoint/2010/main" val="78592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C6534-83A8-4600-AC66-C71E8756AB83}"/>
              </a:ext>
            </a:extLst>
          </p:cNvPr>
          <p:cNvSpPr>
            <a:spLocks noGrp="1"/>
          </p:cNvSpPr>
          <p:nvPr>
            <p:ph type="title"/>
          </p:nvPr>
        </p:nvSpPr>
        <p:spPr>
          <a:xfrm>
            <a:off x="838200" y="365125"/>
            <a:ext cx="10515600" cy="6213475"/>
          </a:xfrm>
        </p:spPr>
        <p:txBody>
          <a:bodyPr>
            <a:normAutofit/>
          </a:bodyPr>
          <a:lstStyle/>
          <a:p>
            <a:r>
              <a:rPr lang="nl-NL" sz="2400" dirty="0"/>
              <a:t>Strotklepje bestaat uit : </a:t>
            </a:r>
            <a:r>
              <a:rPr lang="nl-NL" sz="3200" dirty="0"/>
              <a:t>Elastisch kraakbeen </a:t>
            </a:r>
            <a:r>
              <a:rPr lang="nl-NL" sz="2400" dirty="0"/>
              <a:t>en sluit tijdens het slikken de </a:t>
            </a:r>
            <a:br>
              <a:rPr lang="nl-NL" sz="2400" dirty="0"/>
            </a:br>
            <a:r>
              <a:rPr lang="nl-NL" sz="3200" dirty="0"/>
              <a:t>luchtpijp </a:t>
            </a:r>
            <a:r>
              <a:rPr lang="nl-NL" sz="2400" dirty="0"/>
              <a:t>af.</a:t>
            </a:r>
            <a:br>
              <a:rPr lang="nl-NL" sz="2400" dirty="0"/>
            </a:br>
            <a:br>
              <a:rPr lang="nl-NL" sz="2400" dirty="0"/>
            </a:br>
            <a:r>
              <a:rPr lang="nl-NL" sz="2400" dirty="0"/>
              <a:t>Bij verslikking gaan we </a:t>
            </a:r>
            <a:r>
              <a:rPr lang="nl-NL" sz="3200" dirty="0"/>
              <a:t>hoesten</a:t>
            </a:r>
            <a:br>
              <a:rPr lang="nl-NL" sz="3200" dirty="0"/>
            </a:br>
            <a:br>
              <a:rPr lang="nl-NL" sz="3200" dirty="0"/>
            </a:br>
            <a:r>
              <a:rPr lang="nl-NL" sz="2400" dirty="0"/>
              <a:t>aan binnenzijde strottenhoofd bevinden zich </a:t>
            </a:r>
            <a:r>
              <a:rPr lang="nl-NL" sz="3200" dirty="0"/>
              <a:t>stembanden</a:t>
            </a:r>
            <a:br>
              <a:rPr lang="nl-NL" sz="3200" dirty="0"/>
            </a:br>
            <a:br>
              <a:rPr lang="nl-NL" sz="3200" dirty="0"/>
            </a:br>
            <a:r>
              <a:rPr lang="nl-NL" sz="2400" dirty="0"/>
              <a:t>spleetvormige ruimte tussen stembanden = </a:t>
            </a:r>
            <a:r>
              <a:rPr lang="nl-NL" sz="3200" dirty="0"/>
              <a:t>stemspleet</a:t>
            </a:r>
            <a:br>
              <a:rPr lang="nl-NL" sz="3200" dirty="0"/>
            </a:br>
            <a:br>
              <a:rPr lang="nl-NL" sz="3200" dirty="0"/>
            </a:br>
            <a:r>
              <a:rPr lang="nl-NL" sz="2400" dirty="0"/>
              <a:t>verlenging stembanden jongens noemen we </a:t>
            </a:r>
            <a:r>
              <a:rPr lang="nl-NL" sz="3200" dirty="0"/>
              <a:t>baard in de keel</a:t>
            </a:r>
            <a:br>
              <a:rPr lang="nl-NL" sz="3200" dirty="0"/>
            </a:br>
            <a:endParaRPr lang="nl-NL" sz="2400" dirty="0"/>
          </a:p>
        </p:txBody>
      </p:sp>
    </p:spTree>
    <p:extLst>
      <p:ext uri="{BB962C8B-B14F-4D97-AF65-F5344CB8AC3E}">
        <p14:creationId xmlns:p14="http://schemas.microsoft.com/office/powerpoint/2010/main" val="154850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F3A32-6429-4063-94B3-A17D09342F38}"/>
              </a:ext>
            </a:extLst>
          </p:cNvPr>
          <p:cNvSpPr>
            <a:spLocks noGrp="1"/>
          </p:cNvSpPr>
          <p:nvPr>
            <p:ph type="title"/>
          </p:nvPr>
        </p:nvSpPr>
        <p:spPr>
          <a:xfrm>
            <a:off x="584200" y="241300"/>
            <a:ext cx="11049000" cy="5929062"/>
          </a:xfrm>
        </p:spPr>
        <p:txBody>
          <a:bodyPr>
            <a:normAutofit/>
          </a:bodyPr>
          <a:lstStyle/>
          <a:p>
            <a:r>
              <a:rPr lang="nl-NL" sz="2400" dirty="0"/>
              <a:t>Ander woord voor luchtpijp= </a:t>
            </a:r>
            <a:r>
              <a:rPr lang="nl-NL" sz="3200" dirty="0"/>
              <a:t>trachea, </a:t>
            </a:r>
            <a:r>
              <a:rPr lang="nl-NL" sz="2400" dirty="0"/>
              <a:t>is gelegen in </a:t>
            </a:r>
            <a:br>
              <a:rPr lang="nl-NL" sz="2400" dirty="0"/>
            </a:br>
            <a:r>
              <a:rPr lang="nl-NL" sz="2400" dirty="0"/>
              <a:t>de </a:t>
            </a:r>
            <a:r>
              <a:rPr lang="nl-NL" sz="3200" dirty="0"/>
              <a:t>hals </a:t>
            </a:r>
            <a:r>
              <a:rPr lang="nl-NL" sz="2400" dirty="0"/>
              <a:t>en </a:t>
            </a:r>
            <a:r>
              <a:rPr lang="nl-NL" sz="3200" dirty="0"/>
              <a:t>borstholte.</a:t>
            </a:r>
            <a:br>
              <a:rPr lang="nl-NL" sz="3200" dirty="0"/>
            </a:br>
            <a:br>
              <a:rPr lang="nl-NL" sz="3200" dirty="0"/>
            </a:br>
            <a:r>
              <a:rPr lang="nl-NL" sz="2400" dirty="0"/>
              <a:t>Luchtpijp vertakt zich in 2 </a:t>
            </a:r>
            <a:r>
              <a:rPr lang="nl-NL" sz="3200" dirty="0"/>
              <a:t>luchtpijptakken, </a:t>
            </a:r>
            <a:br>
              <a:rPr lang="nl-NL" sz="3200" dirty="0"/>
            </a:br>
            <a:r>
              <a:rPr lang="nl-NL" sz="2400" dirty="0"/>
              <a:t>linker en rechter </a:t>
            </a:r>
            <a:r>
              <a:rPr lang="nl-NL" sz="3200" dirty="0"/>
              <a:t>bronchus</a:t>
            </a:r>
            <a:br>
              <a:rPr lang="nl-NL" sz="3200" dirty="0"/>
            </a:br>
            <a:r>
              <a:rPr lang="nl-NL" sz="2400" dirty="0"/>
              <a:t>beide takken samen noemen we </a:t>
            </a:r>
            <a:r>
              <a:rPr lang="nl-NL" sz="3200" dirty="0"/>
              <a:t>bronchiën</a:t>
            </a:r>
            <a:br>
              <a:rPr lang="nl-NL" sz="3200" dirty="0"/>
            </a:br>
            <a:br>
              <a:rPr lang="nl-NL" sz="3200" dirty="0"/>
            </a:br>
            <a:r>
              <a:rPr lang="nl-NL" sz="2400" dirty="0"/>
              <a:t>wand van luchtpijp bestaat uit</a:t>
            </a:r>
            <a:br>
              <a:rPr lang="nl-NL" sz="2400" dirty="0"/>
            </a:br>
            <a:r>
              <a:rPr lang="nl-NL" sz="3200" dirty="0"/>
              <a:t>1 trilhaarepitheel met slijmcellen</a:t>
            </a:r>
            <a:br>
              <a:rPr lang="nl-NL" sz="3200" dirty="0"/>
            </a:br>
            <a:r>
              <a:rPr lang="nl-NL" sz="3200" dirty="0"/>
              <a:t>2 bindweefsel</a:t>
            </a:r>
            <a:br>
              <a:rPr lang="nl-NL" sz="3200" dirty="0"/>
            </a:br>
            <a:r>
              <a:rPr lang="nl-NL" sz="3200" dirty="0"/>
              <a:t>3 glad spierweefsel</a:t>
            </a:r>
            <a:br>
              <a:rPr lang="nl-NL" sz="3200" dirty="0"/>
            </a:br>
            <a:r>
              <a:rPr lang="nl-NL" sz="3200" dirty="0"/>
              <a:t>4 hoefijzervormige kraakbeenstukken</a:t>
            </a:r>
            <a:br>
              <a:rPr lang="nl-NL" sz="3200" dirty="0"/>
            </a:br>
            <a:endParaRPr lang="nl-NL" sz="2400" dirty="0"/>
          </a:p>
        </p:txBody>
      </p:sp>
      <p:pic>
        <p:nvPicPr>
          <p:cNvPr id="3074" name="Picture 2" descr="Afbeeldingsresultaat voor luchtpijp anatomie">
            <a:extLst>
              <a:ext uri="{FF2B5EF4-FFF2-40B4-BE49-F238E27FC236}">
                <a16:creationId xmlns:a16="http://schemas.microsoft.com/office/drawing/2014/main" id="{D2A885B1-821C-4D42-B0E5-1950371CE6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900" y="863600"/>
            <a:ext cx="4203699"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06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7A0AF3-8843-486D-A7BE-E2C07CB99DD1}"/>
              </a:ext>
            </a:extLst>
          </p:cNvPr>
          <p:cNvSpPr>
            <a:spLocks noGrp="1"/>
          </p:cNvSpPr>
          <p:nvPr>
            <p:ph type="title"/>
          </p:nvPr>
        </p:nvSpPr>
        <p:spPr>
          <a:xfrm>
            <a:off x="838200" y="365125"/>
            <a:ext cx="10515600" cy="6073775"/>
          </a:xfrm>
        </p:spPr>
        <p:txBody>
          <a:bodyPr>
            <a:normAutofit/>
          </a:bodyPr>
          <a:lstStyle/>
          <a:p>
            <a:r>
              <a:rPr lang="nl-NL" sz="2400" dirty="0"/>
              <a:t>Door vertakking ontstaan er in elke long steeds kleinere </a:t>
            </a:r>
            <a:r>
              <a:rPr lang="nl-NL" sz="3200" dirty="0"/>
              <a:t>luchtpijptakken</a:t>
            </a:r>
            <a:r>
              <a:rPr lang="nl-NL" sz="2400" dirty="0"/>
              <a:t>, de wand van deze takken bevatten </a:t>
            </a:r>
            <a:r>
              <a:rPr lang="nl-NL" sz="3200" dirty="0"/>
              <a:t>kraakbeenstukjes</a:t>
            </a:r>
            <a:br>
              <a:rPr lang="nl-NL" sz="2400" dirty="0"/>
            </a:br>
            <a:br>
              <a:rPr lang="nl-NL" sz="2400" dirty="0"/>
            </a:br>
            <a:r>
              <a:rPr lang="nl-NL" sz="2400" dirty="0"/>
              <a:t>ander woord voor kleinste en laatste vertakkingen = </a:t>
            </a:r>
            <a:r>
              <a:rPr lang="nl-NL" sz="3200" dirty="0" err="1"/>
              <a:t>bronchiolen</a:t>
            </a:r>
            <a:br>
              <a:rPr lang="nl-NL" sz="3200" dirty="0"/>
            </a:br>
            <a:r>
              <a:rPr lang="nl-NL" sz="2400" dirty="0"/>
              <a:t>bevatten geen </a:t>
            </a:r>
            <a:r>
              <a:rPr lang="nl-NL" sz="3200" dirty="0"/>
              <a:t>kraakbeen </a:t>
            </a:r>
            <a:r>
              <a:rPr lang="nl-NL" sz="2400" dirty="0"/>
              <a:t>hier zorgen </a:t>
            </a:r>
            <a:r>
              <a:rPr lang="nl-NL" sz="3200" dirty="0"/>
              <a:t>spiertjes</a:t>
            </a:r>
            <a:r>
              <a:rPr lang="nl-NL" sz="2400" dirty="0"/>
              <a:t> voor het openhouden van de luchtweg.</a:t>
            </a:r>
            <a:br>
              <a:rPr lang="nl-NL" sz="2400" dirty="0"/>
            </a:br>
            <a:br>
              <a:rPr lang="nl-NL" sz="2400" dirty="0"/>
            </a:br>
            <a:r>
              <a:rPr lang="nl-NL" sz="2400" dirty="0"/>
              <a:t>De </a:t>
            </a:r>
            <a:r>
              <a:rPr lang="nl-NL" sz="3200" dirty="0"/>
              <a:t>Bronchiën </a:t>
            </a:r>
            <a:r>
              <a:rPr lang="nl-NL" sz="2400" dirty="0"/>
              <a:t>eindigen in longtrechters met </a:t>
            </a:r>
            <a:r>
              <a:rPr lang="nl-NL" sz="3200" dirty="0"/>
              <a:t>longblaasjes.</a:t>
            </a:r>
            <a:br>
              <a:rPr lang="nl-NL" sz="3200" dirty="0"/>
            </a:br>
            <a:br>
              <a:rPr lang="nl-NL" sz="3200" dirty="0"/>
            </a:br>
            <a:endParaRPr lang="nl-NL" sz="2400" dirty="0"/>
          </a:p>
        </p:txBody>
      </p:sp>
    </p:spTree>
    <p:extLst>
      <p:ext uri="{BB962C8B-B14F-4D97-AF65-F5344CB8AC3E}">
        <p14:creationId xmlns:p14="http://schemas.microsoft.com/office/powerpoint/2010/main" val="3413301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289E3C-691E-4396-A500-76869B5C9D87}"/>
              </a:ext>
            </a:extLst>
          </p:cNvPr>
          <p:cNvSpPr>
            <a:spLocks noGrp="1"/>
          </p:cNvSpPr>
          <p:nvPr>
            <p:ph type="title"/>
          </p:nvPr>
        </p:nvSpPr>
        <p:spPr>
          <a:xfrm>
            <a:off x="4368800" y="660400"/>
            <a:ext cx="7031018" cy="5992074"/>
          </a:xfrm>
        </p:spPr>
        <p:txBody>
          <a:bodyPr>
            <a:normAutofit/>
          </a:bodyPr>
          <a:lstStyle/>
          <a:p>
            <a:r>
              <a:rPr lang="nl-NL" sz="2400" dirty="0"/>
              <a:t>Beide longen worden omgeven door dubbel vlies</a:t>
            </a:r>
            <a:br>
              <a:rPr lang="nl-NL" sz="2400" dirty="0"/>
            </a:br>
            <a:r>
              <a:rPr lang="nl-NL" sz="2400" dirty="0"/>
              <a:t>buitenste vlies = </a:t>
            </a:r>
            <a:r>
              <a:rPr lang="nl-NL" sz="3200" dirty="0"/>
              <a:t>borstvlies</a:t>
            </a:r>
            <a:br>
              <a:rPr lang="nl-NL" sz="3200" dirty="0"/>
            </a:br>
            <a:r>
              <a:rPr lang="nl-NL" sz="2400" dirty="0"/>
              <a:t>binnenste vlies = </a:t>
            </a:r>
            <a:r>
              <a:rPr lang="nl-NL" sz="3200" dirty="0"/>
              <a:t>longvlies</a:t>
            </a:r>
            <a:br>
              <a:rPr lang="nl-NL" sz="3200" dirty="0"/>
            </a:br>
            <a:r>
              <a:rPr lang="nl-NL" sz="2400" dirty="0"/>
              <a:t>tussenruimte vliezen= </a:t>
            </a:r>
            <a:r>
              <a:rPr lang="nl-NL" sz="3200" dirty="0"/>
              <a:t>pleuraholte </a:t>
            </a:r>
            <a:r>
              <a:rPr lang="nl-NL" sz="2400" dirty="0"/>
              <a:t>en bevat </a:t>
            </a:r>
            <a:r>
              <a:rPr lang="nl-NL" sz="3200" dirty="0"/>
              <a:t>pleuravocht.</a:t>
            </a:r>
            <a:br>
              <a:rPr lang="nl-NL" sz="3200" dirty="0"/>
            </a:br>
            <a:br>
              <a:rPr lang="nl-NL" sz="3200" dirty="0"/>
            </a:br>
            <a:r>
              <a:rPr lang="nl-NL" sz="2400" dirty="0"/>
              <a:t>Gaswisseling vindt plaats in de </a:t>
            </a:r>
            <a:r>
              <a:rPr lang="nl-NL" sz="3200" dirty="0"/>
              <a:t>longblaasjes.</a:t>
            </a:r>
            <a:r>
              <a:rPr lang="nl-NL" sz="2400" dirty="0"/>
              <a:t> Door de dunne wand van de </a:t>
            </a:r>
            <a:r>
              <a:rPr lang="nl-NL" sz="3200" dirty="0"/>
              <a:t>longblaasjes</a:t>
            </a:r>
            <a:r>
              <a:rPr lang="nl-NL" sz="2400" dirty="0"/>
              <a:t> wordt uit ingeademde lucht </a:t>
            </a:r>
            <a:r>
              <a:rPr lang="nl-NL" sz="3200" dirty="0"/>
              <a:t>zuurstof </a:t>
            </a:r>
            <a:r>
              <a:rPr lang="nl-NL" sz="2400" dirty="0"/>
              <a:t>opgenomen en </a:t>
            </a:r>
            <a:r>
              <a:rPr lang="nl-NL" sz="3200" dirty="0"/>
              <a:t>koolstofdioxide </a:t>
            </a:r>
            <a:r>
              <a:rPr lang="nl-NL" sz="2400" dirty="0"/>
              <a:t>afgestaan.</a:t>
            </a:r>
            <a:br>
              <a:rPr lang="nl-NL" sz="3200" dirty="0"/>
            </a:br>
            <a:endParaRPr lang="nl-NL" sz="2400" dirty="0"/>
          </a:p>
        </p:txBody>
      </p:sp>
      <p:pic>
        <p:nvPicPr>
          <p:cNvPr id="4098" name="Picture 2" descr="Afbeeldingsresultaat voor longen">
            <a:extLst>
              <a:ext uri="{FF2B5EF4-FFF2-40B4-BE49-F238E27FC236}">
                <a16:creationId xmlns:a16="http://schemas.microsoft.com/office/drawing/2014/main" id="{66A1A1AE-62A5-42C7-9FFF-074B955BCD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601" y="1737721"/>
            <a:ext cx="3702326" cy="3827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0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2780E-9D48-46B2-9F56-B502FC2835A0}"/>
              </a:ext>
            </a:extLst>
          </p:cNvPr>
          <p:cNvSpPr>
            <a:spLocks noGrp="1"/>
          </p:cNvSpPr>
          <p:nvPr>
            <p:ph type="title"/>
          </p:nvPr>
        </p:nvSpPr>
        <p:spPr>
          <a:xfrm>
            <a:off x="838200" y="365125"/>
            <a:ext cx="10515600" cy="6188075"/>
          </a:xfrm>
        </p:spPr>
        <p:txBody>
          <a:bodyPr>
            <a:normAutofit/>
          </a:bodyPr>
          <a:lstStyle/>
          <a:p>
            <a:r>
              <a:rPr lang="nl-NL" sz="2400" dirty="0"/>
              <a:t>Lucht in de longen ververs je door </a:t>
            </a:r>
            <a:r>
              <a:rPr lang="nl-NL" sz="3200" dirty="0"/>
              <a:t>inademen.</a:t>
            </a:r>
            <a:br>
              <a:rPr lang="nl-NL" sz="3200" dirty="0"/>
            </a:br>
            <a:br>
              <a:rPr lang="nl-NL" sz="3200" dirty="0"/>
            </a:br>
            <a:r>
              <a:rPr lang="nl-NL" sz="2400" dirty="0"/>
              <a:t>Bij inademing wordt de borstholte vergroot door samentrekking van de </a:t>
            </a:r>
            <a:r>
              <a:rPr lang="nl-NL" sz="3200" dirty="0"/>
              <a:t>tussenribspieren. </a:t>
            </a:r>
            <a:r>
              <a:rPr lang="nl-NL" sz="2400" dirty="0"/>
              <a:t>Hierdoor worden de </a:t>
            </a:r>
            <a:r>
              <a:rPr lang="nl-NL" sz="3200" dirty="0"/>
              <a:t>ribben </a:t>
            </a:r>
            <a:r>
              <a:rPr lang="nl-NL" sz="2400" dirty="0"/>
              <a:t>omhoog getrokken en komt het </a:t>
            </a:r>
            <a:r>
              <a:rPr lang="nl-NL" sz="3200" dirty="0"/>
              <a:t>borstbeen </a:t>
            </a:r>
            <a:r>
              <a:rPr lang="nl-NL" sz="2400" dirty="0"/>
              <a:t>naar voren.</a:t>
            </a:r>
            <a:br>
              <a:rPr lang="nl-NL" sz="2400" dirty="0"/>
            </a:br>
            <a:r>
              <a:rPr lang="nl-NL" sz="2400" dirty="0"/>
              <a:t>Samentrekking van de spieren van het </a:t>
            </a:r>
            <a:r>
              <a:rPr lang="nl-NL" sz="3200" dirty="0"/>
              <a:t>middenrif</a:t>
            </a:r>
            <a:br>
              <a:rPr lang="nl-NL" sz="3200" dirty="0"/>
            </a:br>
            <a:br>
              <a:rPr lang="nl-NL" sz="3200" dirty="0"/>
            </a:br>
            <a:r>
              <a:rPr lang="nl-NL" sz="2400" dirty="0"/>
              <a:t>na inademing wordt borstholte verkleind door verslappen van de spieren van de </a:t>
            </a:r>
            <a:br>
              <a:rPr lang="nl-NL" sz="2400" dirty="0"/>
            </a:br>
            <a:r>
              <a:rPr lang="nl-NL" sz="3200" dirty="0"/>
              <a:t>borstkas </a:t>
            </a:r>
            <a:r>
              <a:rPr lang="nl-NL" sz="2400" dirty="0"/>
              <a:t>en </a:t>
            </a:r>
            <a:r>
              <a:rPr lang="nl-NL" sz="3200" dirty="0"/>
              <a:t>middenrif</a:t>
            </a:r>
            <a:endParaRPr lang="nl-NL" sz="2400" dirty="0"/>
          </a:p>
        </p:txBody>
      </p:sp>
    </p:spTree>
    <p:extLst>
      <p:ext uri="{BB962C8B-B14F-4D97-AF65-F5344CB8AC3E}">
        <p14:creationId xmlns:p14="http://schemas.microsoft.com/office/powerpoint/2010/main" val="147200008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105</Words>
  <Application>Microsoft Office PowerPoint</Application>
  <PresentationFormat>Breedbeeld</PresentationFormat>
  <Paragraphs>11</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Herhaling bouw en werking van de luchtwegen. </vt:lpstr>
      <vt:lpstr>De ademhalingsweg gaat via:  1 neusholte (of mondholte) 2 keelholte 3 strottenhoofd 4 luchtpijp 5 longen </vt:lpstr>
      <vt:lpstr>Voorste uitwendige neusopeningen = neusgaten  neusholte wordt verdeeld door: neustussenschot  beweeglijke buitenkant neus= neusvleugels  ruimte boven bovenste neusschelp bevat: zintuigcellen waarmee je kunt ruiken</vt:lpstr>
      <vt:lpstr>Holtes in de botten bv in bovenkaak en voorhoofdsbeen = Sinus  keelholte = farynx ligt achter de mondholte en onder de neusholte  strottenhoofd = larynx ligt in de hals vormt verbinding tussen keelholte en luchtpijp.  Soorten kraakbeen strottenhoofd: 1 beweeglijk schildkraakbeen 2 onbeweeglijk ringkraakbeen 3 twee bekerkraakbeentjes    </vt:lpstr>
      <vt:lpstr>Strotklepje bestaat uit : Elastisch kraakbeen en sluit tijdens het slikken de  luchtpijp af.  Bij verslikking gaan we hoesten  aan binnenzijde strottenhoofd bevinden zich stembanden  spleetvormige ruimte tussen stembanden = stemspleet  verlenging stembanden jongens noemen we baard in de keel </vt:lpstr>
      <vt:lpstr>Ander woord voor luchtpijp= trachea, is gelegen in  de hals en borstholte.  Luchtpijp vertakt zich in 2 luchtpijptakken,  linker en rechter bronchus beide takken samen noemen we bronchiën  wand van luchtpijp bestaat uit 1 trilhaarepitheel met slijmcellen 2 bindweefsel 3 glad spierweefsel 4 hoefijzervormige kraakbeenstukken </vt:lpstr>
      <vt:lpstr>Door vertakking ontstaan er in elke long steeds kleinere luchtpijptakken, de wand van deze takken bevatten kraakbeenstukjes  ander woord voor kleinste en laatste vertakkingen = bronchiolen bevatten geen kraakbeen hier zorgen spiertjes voor het openhouden van de luchtweg.  De Bronchiën eindigen in longtrechters met longblaasjes.  </vt:lpstr>
      <vt:lpstr>Beide longen worden omgeven door dubbel vlies buitenste vlies = borstvlies binnenste vlies = longvlies tussenruimte vliezen= pleuraholte en bevat pleuravocht.  Gaswisseling vindt plaats in de longblaasjes. Door de dunne wand van de longblaasjes wordt uit ingeademde lucht zuurstof opgenomen en koolstofdioxide afgestaan. </vt:lpstr>
      <vt:lpstr>Lucht in de longen ververs je door inademen.  Bij inademing wordt de borstholte vergroot door samentrekking van de tussenribspieren. Hierdoor worden de ribben omhoog getrokken en komt het borstbeen naar voren. Samentrekking van de spieren van het middenrif  na inademing wordt borstholte verkleind door verslappen van de spieren van de  borstkas en middenrif</vt:lpstr>
      <vt:lpstr>2 soorten ademhaling : borstademhaling en buikademhaling  normaal ademritme : 16 keer per minuut.  Ademhaling kan onderbroken worden door : Slikreflex, hoestreflex, niesreflex, braakreflex, zuchten, hikken, geeuwen of gapen.  Maximale longinhoud volwassen persoon : 6 liter.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Herhaling bouw en werking van de luchtwegen.</dc:title>
  <dc:creator>Eke Postma-Eisma</dc:creator>
  <cp:lastModifiedBy>Eke Postma-Eisma</cp:lastModifiedBy>
  <cp:revision>10</cp:revision>
  <dcterms:created xsi:type="dcterms:W3CDTF">2018-01-05T10:52:54Z</dcterms:created>
  <dcterms:modified xsi:type="dcterms:W3CDTF">2018-01-05T12:19:33Z</dcterms:modified>
</cp:coreProperties>
</file>